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4"/>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896" r:id="rId47"/>
    <p:sldId id="897" r:id="rId48"/>
    <p:sldId id="738" r:id="rId49"/>
    <p:sldId id="743" r:id="rId50"/>
    <p:sldId id="891" r:id="rId51"/>
    <p:sldId id="745" r:id="rId52"/>
    <p:sldId id="746" r:id="rId53"/>
    <p:sldId id="747" r:id="rId54"/>
    <p:sldId id="749" r:id="rId55"/>
    <p:sldId id="750" r:id="rId56"/>
    <p:sldId id="892" r:id="rId57"/>
    <p:sldId id="893" r:id="rId58"/>
    <p:sldId id="895" r:id="rId59"/>
    <p:sldId id="755" r:id="rId60"/>
    <p:sldId id="756" r:id="rId61"/>
    <p:sldId id="757" r:id="rId62"/>
    <p:sldId id="758" r:id="rId63"/>
    <p:sldId id="759" r:id="rId64"/>
    <p:sldId id="760" r:id="rId65"/>
    <p:sldId id="762" r:id="rId66"/>
    <p:sldId id="788" r:id="rId67"/>
    <p:sldId id="789" r:id="rId68"/>
    <p:sldId id="790" r:id="rId69"/>
    <p:sldId id="792" r:id="rId70"/>
    <p:sldId id="793" r:id="rId71"/>
    <p:sldId id="770" r:id="rId72"/>
    <p:sldId id="771" r:id="rId73"/>
    <p:sldId id="772" r:id="rId74"/>
    <p:sldId id="773" r:id="rId75"/>
    <p:sldId id="774" r:id="rId76"/>
    <p:sldId id="775" r:id="rId77"/>
    <p:sldId id="776" r:id="rId78"/>
    <p:sldId id="924" r:id="rId79"/>
    <p:sldId id="938" r:id="rId80"/>
    <p:sldId id="923" r:id="rId81"/>
    <p:sldId id="926" r:id="rId82"/>
    <p:sldId id="927" r:id="rId83"/>
    <p:sldId id="928" r:id="rId84"/>
    <p:sldId id="918" r:id="rId85"/>
    <p:sldId id="919" r:id="rId86"/>
    <p:sldId id="794" r:id="rId87"/>
    <p:sldId id="908" r:id="rId88"/>
    <p:sldId id="921" r:id="rId89"/>
    <p:sldId id="913" r:id="rId90"/>
    <p:sldId id="922" r:id="rId91"/>
    <p:sldId id="916" r:id="rId92"/>
    <p:sldId id="929" r:id="rId93"/>
    <p:sldId id="930" r:id="rId94"/>
    <p:sldId id="887" r:id="rId95"/>
    <p:sldId id="889" r:id="rId96"/>
    <p:sldId id="800" r:id="rId97"/>
    <p:sldId id="801" r:id="rId98"/>
    <p:sldId id="862" r:id="rId99"/>
    <p:sldId id="863" r:id="rId100"/>
    <p:sldId id="865" r:id="rId101"/>
    <p:sldId id="866" r:id="rId102"/>
    <p:sldId id="931" r:id="rId103"/>
    <p:sldId id="932" r:id="rId104"/>
    <p:sldId id="940" r:id="rId105"/>
    <p:sldId id="942" r:id="rId106"/>
    <p:sldId id="943" r:id="rId107"/>
    <p:sldId id="944" r:id="rId108"/>
    <p:sldId id="867"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58" r:id="rId124"/>
    <p:sldId id="959" r:id="rId125"/>
    <p:sldId id="960" r:id="rId126"/>
    <p:sldId id="963" r:id="rId127"/>
    <p:sldId id="890" r:id="rId128"/>
    <p:sldId id="850" r:id="rId129"/>
    <p:sldId id="852" r:id="rId130"/>
    <p:sldId id="965" r:id="rId131"/>
    <p:sldId id="853" r:id="rId132"/>
    <p:sldId id="854" r:id="rId133"/>
    <p:sldId id="964" r:id="rId134"/>
    <p:sldId id="966" r:id="rId135"/>
    <p:sldId id="967" r:id="rId136"/>
    <p:sldId id="968" r:id="rId137"/>
    <p:sldId id="969" r:id="rId138"/>
    <p:sldId id="971" r:id="rId139"/>
    <p:sldId id="972" r:id="rId140"/>
    <p:sldId id="973" r:id="rId141"/>
    <p:sldId id="974" r:id="rId142"/>
    <p:sldId id="975"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FFFFFF"/>
    <a:srgbClr val="DD730D"/>
    <a:srgbClr val="0070C0"/>
    <a:srgbClr val="F2F2F2"/>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256" autoAdjust="0"/>
  </p:normalViewPr>
  <p:slideViewPr>
    <p:cSldViewPr snapToGrid="0">
      <p:cViewPr>
        <p:scale>
          <a:sx n="66" d="100"/>
          <a:sy n="66" d="100"/>
        </p:scale>
        <p:origin x="2682" y="1230"/>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use public key cryptography for greater security than you get with a password.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 using one of the techniques we saw earlier and establishes a secure session.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then generates one of those mathematically-linked key pairs, which creates a public key and a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7227702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to the website and stored with Alice's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1113488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private key is stored securely on a physical device.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device can be a physical USB security key, a cellphone, or even a modern laptop or computer with a Trusted Platform Module component.</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694225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Later, when Alice tries to access to the website, it sends back a "challenge" which is usually some random string or number.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often called a "nonce", which just means "number used once". It's some arbitrary value that the server generated.</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9561748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authenticates herself to the secure key storage location.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might involve inserting a physical key into a USB port, confirming a PIN on a laptop, or using her fingerprint reader on her phone.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she authenticates, the device computes a signature by hashing the nonce with her private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28594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nonce and signature are returned to the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880898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when then uses Alice's public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website knows that Alice is in possession of the correct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63269363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more secure than password-based authentication because the only thing the website is storing is Alice's </a:t>
            </a:r>
            <a:r>
              <a:rPr lang="en-US" sz="1200" b="1" i="1" kern="1200" dirty="0">
                <a:solidFill>
                  <a:schemeClr val="tx1"/>
                </a:solidFill>
                <a:effectLst/>
                <a:latin typeface="+mn-lt"/>
                <a:ea typeface="+mn-ea"/>
                <a:cs typeface="+mn-cs"/>
              </a:rPr>
              <a:t>public key</a:t>
            </a:r>
            <a:r>
              <a:rPr lang="en-US" sz="1200" b="0" i="0" kern="1200" dirty="0">
                <a:solidFill>
                  <a:schemeClr val="tx1"/>
                </a:solidFill>
                <a:effectLst/>
                <a:latin typeface="+mn-lt"/>
                <a:ea typeface="+mn-ea"/>
                <a:cs typeface="+mn-cs"/>
              </a:rPr>
              <a:t>, which cannot be used to access her account without the corresponding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private key is securely stored on her device and never sent out over the network.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21521575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was writing some code and I needed a piece of </a:t>
            </a:r>
            <a:r>
              <a:rPr lang="en-US" dirty="0" err="1"/>
              <a:t>Javascript</a:t>
            </a:r>
            <a:r>
              <a:rPr lang="en-US" dirty="0"/>
              <a:t> to make an API call back to my server. The server needed to which user account was making that API call, and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Arguments about which version of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explaining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implementing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in comparison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11.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1.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1.png"/><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41.svg"/></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9.png"/><Relationship Id="rId4" Type="http://schemas.openxmlformats.org/officeDocument/2006/relationships/image" Target="../media/image14.png"/></Relationships>
</file>

<file path=ppt/slides/_rels/slide1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9.png"/><Relationship Id="rId4" Type="http://schemas.openxmlformats.org/officeDocument/2006/relationships/image" Target="../media/image14.png"/></Relationships>
</file>

<file path=ppt/slides/_rels/slide1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png"/><Relationship Id="rId4" Type="http://schemas.openxmlformats.org/officeDocument/2006/relationships/image" Target="../media/image14.png"/></Relationships>
</file>

<file path=ppt/slides/_rels/slide1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png"/><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png"/><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7.pn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29.png"/></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15875">
            <a:solidFill>
              <a:schemeClr val="bg1"/>
            </a:solidFill>
            <a:prstDash val="solid"/>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2783990" y="453876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2785865" y="453755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4" name="Picture 33">
            <a:extLst>
              <a:ext uri="{FF2B5EF4-FFF2-40B4-BE49-F238E27FC236}">
                <a16:creationId xmlns:a16="http://schemas.microsoft.com/office/drawing/2014/main" id="{D26CFE25-1C25-5724-6127-059870267A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46696" y="4236078"/>
            <a:ext cx="534142" cy="728376"/>
          </a:xfrm>
          <a:prstGeom prst="rect">
            <a:avLst/>
          </a:prstGeom>
        </p:spPr>
      </p:pic>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7"/>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056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1+#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17" grpId="0"/>
      <p:bldP spid="18" grpId="0" animBg="1"/>
      <p:bldP spid="19" grpId="0"/>
      <p:bldP spid="37" grpId="0" animBg="1"/>
      <p:bldP spid="3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6"/>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25" name="Picture 2" descr="USB-A YubiKey 5 NFC Two Factor Security Key | Yubico">
            <a:extLst>
              <a:ext uri="{FF2B5EF4-FFF2-40B4-BE49-F238E27FC236}">
                <a16:creationId xmlns:a16="http://schemas.microsoft.com/office/drawing/2014/main" id="{E0C08D48-3CA5-B42A-9ED7-BEB6DA37DB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6469"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PNG Image Transparent: Iphone Png Transparent">
            <a:extLst>
              <a:ext uri="{FF2B5EF4-FFF2-40B4-BE49-F238E27FC236}">
                <a16:creationId xmlns:a16="http://schemas.microsoft.com/office/drawing/2014/main" id="{95C92FBE-794B-2729-3FFC-3D6D55ED8BD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016" y="7086176"/>
            <a:ext cx="997084" cy="158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634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5" name="!!rectNonce">
            <a:extLst>
              <a:ext uri="{FF2B5EF4-FFF2-40B4-BE49-F238E27FC236}">
                <a16:creationId xmlns:a16="http://schemas.microsoft.com/office/drawing/2014/main" id="{AEA53FD6-8DDB-543A-A6F0-CE84E5BC3C84}"/>
              </a:ext>
            </a:extLst>
          </p:cNvPr>
          <p:cNvSpPr/>
          <p:nvPr/>
        </p:nvSpPr>
        <p:spPr>
          <a:xfrm>
            <a:off x="7527604" y="2702998"/>
            <a:ext cx="1424055" cy="400136"/>
          </a:xfrm>
          <a:prstGeom prst="roundRect">
            <a:avLst/>
          </a:prstGeom>
          <a:solidFill>
            <a:schemeClr val="bg1">
              <a:lumMod val="85000"/>
              <a:alpha val="0"/>
            </a:schemeClr>
          </a:solidFill>
          <a:ln w="254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xtNonce">
            <a:extLst>
              <a:ext uri="{FF2B5EF4-FFF2-40B4-BE49-F238E27FC236}">
                <a16:creationId xmlns:a16="http://schemas.microsoft.com/office/drawing/2014/main" id="{381C3392-3B49-43A6-3CCF-4C7A78D06FAE}"/>
              </a:ext>
            </a:extLst>
          </p:cNvPr>
          <p:cNvSpPr txBox="1"/>
          <p:nvPr/>
        </p:nvSpPr>
        <p:spPr>
          <a:xfrm>
            <a:off x="7529479" y="2701786"/>
            <a:ext cx="1424055" cy="369332"/>
          </a:xfrm>
          <a:prstGeom prst="rect">
            <a:avLst/>
          </a:prstGeom>
          <a:noFill/>
        </p:spPr>
        <p:txBody>
          <a:bodyPr wrap="square" rtlCol="0">
            <a:spAutoFit/>
          </a:bodyPr>
          <a:lstStyle/>
          <a:p>
            <a:r>
              <a:rPr lang="en-US" dirty="0">
                <a:solidFill>
                  <a:schemeClr val="tx1">
                    <a:alpha val="0"/>
                  </a:schemeClr>
                </a:solidFill>
                <a:latin typeface="Courier New" panose="02070309020205020404" pitchFamily="49" charset="0"/>
                <a:cs typeface="Courier New" panose="02070309020205020404" pitchFamily="49" charset="0"/>
              </a:rPr>
              <a:t>{ Nonce }</a:t>
            </a:r>
            <a:endParaRPr lang="en-US" sz="1600" dirty="0">
              <a:solidFill>
                <a:schemeClr val="tx1">
                  <a:alpha val="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6371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Sends challenge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369023" y="269699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370898" y="269577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2352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2095500" y="3138047"/>
            <a:ext cx="756381" cy="88785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61208" y="2873410"/>
            <a:ext cx="2936322"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Local</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2783087" y="3343848"/>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2784962" y="3342636"/>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1913871" y="5859849"/>
            <a:ext cx="3674129" cy="8214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9" name="!!URL">
            <a:extLst>
              <a:ext uri="{FF2B5EF4-FFF2-40B4-BE49-F238E27FC236}">
                <a16:creationId xmlns:a16="http://schemas.microsoft.com/office/drawing/2014/main" id="{3906CD07-CA15-40A5-0E57-6719CE03DECB}"/>
              </a:ext>
            </a:extLst>
          </p:cNvPr>
          <p:cNvSpPr txBox="1"/>
          <p:nvPr/>
        </p:nvSpPr>
        <p:spPr>
          <a:xfrm>
            <a:off x="2754997" y="5873028"/>
            <a:ext cx="3345860" cy="400110"/>
          </a:xfrm>
          <a:prstGeom prst="rect">
            <a:avLst/>
          </a:prstGeom>
          <a:noFill/>
        </p:spPr>
        <p:txBody>
          <a:bodyPr wrap="square" rtlCol="0">
            <a:spAutoFit/>
          </a:bodyPr>
          <a:lstStyle/>
          <a:p>
            <a:r>
              <a:rPr lang="en-US" sz="2000" dirty="0">
                <a:solidFill>
                  <a:srgbClr val="000000"/>
                </a:solidFill>
                <a:latin typeface="Courier New" panose="02070309020205020404" pitchFamily="49" charset="0"/>
                <a:cs typeface="Courier New" panose="02070309020205020404" pitchFamily="49" charset="0"/>
              </a:rPr>
              <a:t>{Private}{Nonce}</a:t>
            </a:r>
          </a:p>
        </p:txBody>
      </p:sp>
      <p:sp>
        <p:nvSpPr>
          <p:cNvPr id="40" name="!!HashFunc">
            <a:extLst>
              <a:ext uri="{FF2B5EF4-FFF2-40B4-BE49-F238E27FC236}">
                <a16:creationId xmlns:a16="http://schemas.microsoft.com/office/drawing/2014/main" id="{C822990F-5E94-4881-9C17-44E15ECFBD38}"/>
              </a:ext>
            </a:extLst>
          </p:cNvPr>
          <p:cNvSpPr txBox="1"/>
          <p:nvPr/>
        </p:nvSpPr>
        <p:spPr>
          <a:xfrm>
            <a:off x="1877940" y="585366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41" name="!!Sig">
            <a:extLst>
              <a:ext uri="{FF2B5EF4-FFF2-40B4-BE49-F238E27FC236}">
                <a16:creationId xmlns:a16="http://schemas.microsoft.com/office/drawing/2014/main" id="{BAEE003C-D91B-7190-F6DB-CCEDD74402CF}"/>
              </a:ext>
            </a:extLst>
          </p:cNvPr>
          <p:cNvSpPr txBox="1"/>
          <p:nvPr/>
        </p:nvSpPr>
        <p:spPr>
          <a:xfrm>
            <a:off x="2754996" y="6245100"/>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
        <p:nvSpPr>
          <p:cNvPr id="42" name="Arrow: Bent 41">
            <a:extLst>
              <a:ext uri="{FF2B5EF4-FFF2-40B4-BE49-F238E27FC236}">
                <a16:creationId xmlns:a16="http://schemas.microsoft.com/office/drawing/2014/main" id="{D91CC017-ED0B-C6AB-A10D-89F926B7F88F}"/>
              </a:ext>
            </a:extLst>
          </p:cNvPr>
          <p:cNvSpPr/>
          <p:nvPr/>
        </p:nvSpPr>
        <p:spPr>
          <a:xfrm flipV="1">
            <a:off x="2434946" y="624097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5" name="!!Arrow3">
            <a:extLst>
              <a:ext uri="{FF2B5EF4-FFF2-40B4-BE49-F238E27FC236}">
                <a16:creationId xmlns:a16="http://schemas.microsoft.com/office/drawing/2014/main" id="{34E7CB25-9057-0C7B-9F53-E12108E7EB93}"/>
              </a:ext>
            </a:extLst>
          </p:cNvPr>
          <p:cNvCxnSpPr>
            <a:cxnSpLocks/>
          </p:cNvCxnSpPr>
          <p:nvPr/>
        </p:nvCxnSpPr>
        <p:spPr>
          <a:xfrm>
            <a:off x="3460264" y="5451877"/>
            <a:ext cx="88045" cy="369774"/>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9" name="!!Arrow3">
            <a:extLst>
              <a:ext uri="{FF2B5EF4-FFF2-40B4-BE49-F238E27FC236}">
                <a16:creationId xmlns:a16="http://schemas.microsoft.com/office/drawing/2014/main" id="{9A65E128-9AAD-416C-3A47-B9885D5042ED}"/>
              </a:ext>
            </a:extLst>
          </p:cNvPr>
          <p:cNvCxnSpPr>
            <a:cxnSpLocks/>
            <a:endCxn id="40" idx="0"/>
          </p:cNvCxnSpPr>
          <p:nvPr/>
        </p:nvCxnSpPr>
        <p:spPr>
          <a:xfrm>
            <a:off x="3868870" y="3893279"/>
            <a:ext cx="686015" cy="196038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796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22" presetClass="entr" presetSubtype="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9" grpId="0"/>
      <p:bldP spid="40" grpId="0"/>
      <p:bldP spid="41" grpId="0"/>
      <p:bldP spid="4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3777246" y="2496065"/>
            <a:ext cx="34545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187965" y="2606234"/>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189840" y="2605022"/>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4840147" y="3041992"/>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4840147" y="3041992"/>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Tree>
    <p:extLst>
      <p:ext uri="{BB962C8B-B14F-4D97-AF65-F5344CB8AC3E}">
        <p14:creationId xmlns:p14="http://schemas.microsoft.com/office/powerpoint/2010/main" val="1546639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8492281" y="4046581"/>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8494156" y="4045369"/>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8144463" y="4482339"/>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8144463" y="4482339"/>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cxnSp>
        <p:nvCxnSpPr>
          <p:cNvPr id="17" name="!!Arrow3">
            <a:extLst>
              <a:ext uri="{FF2B5EF4-FFF2-40B4-BE49-F238E27FC236}">
                <a16:creationId xmlns:a16="http://schemas.microsoft.com/office/drawing/2014/main" id="{504C3DB6-5275-514A-5E59-DD71A19B93FE}"/>
              </a:ext>
            </a:extLst>
          </p:cNvPr>
          <p:cNvCxnSpPr>
            <a:cxnSpLocks/>
          </p:cNvCxnSpPr>
          <p:nvPr/>
        </p:nvCxnSpPr>
        <p:spPr>
          <a:xfrm flipH="1">
            <a:off x="9851799" y="3170772"/>
            <a:ext cx="345445" cy="7478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4">
            <a:extLst>
              <a:ext uri="{FF2B5EF4-FFF2-40B4-BE49-F238E27FC236}">
                <a16:creationId xmlns:a16="http://schemas.microsoft.com/office/drawing/2014/main" id="{D0CE632F-DAB5-2824-2998-1FF571325C03}"/>
              </a:ext>
            </a:extLst>
          </p:cNvPr>
          <p:cNvSpPr txBox="1"/>
          <p:nvPr/>
        </p:nvSpPr>
        <p:spPr>
          <a:xfrm>
            <a:off x="9851799" y="3756642"/>
            <a:ext cx="23402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Verifies signature</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using public key</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327884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16" name="Picture 2">
            <a:extLst>
              <a:ext uri="{FF2B5EF4-FFF2-40B4-BE49-F238E27FC236}">
                <a16:creationId xmlns:a16="http://schemas.microsoft.com/office/drawing/2014/main" id="{1D21EAA3-31E1-8E9E-1D61-C4CFEE553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93146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9" name="Thought Bubble: Cloud 38">
            <a:extLst>
              <a:ext uri="{FF2B5EF4-FFF2-40B4-BE49-F238E27FC236}">
                <a16:creationId xmlns:a16="http://schemas.microsoft.com/office/drawing/2014/main" id="{CB398C1F-26C2-0E70-8818-090E10C43973}"/>
              </a:ext>
            </a:extLst>
          </p:cNvPr>
          <p:cNvSpPr/>
          <p:nvPr/>
        </p:nvSpPr>
        <p:spPr>
          <a:xfrm>
            <a:off x="6959594" y="3731806"/>
            <a:ext cx="3106745" cy="1163472"/>
          </a:xfrm>
          <a:prstGeom prst="cloudCallout">
            <a:avLst>
              <a:gd name="adj1" fmla="val 46255"/>
              <a:gd name="adj2" fmla="val 4700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7186ABA-99E4-4BB4-F313-D84B4D92C4B3}"/>
              </a:ext>
            </a:extLst>
          </p:cNvPr>
          <p:cNvSpPr txBox="1"/>
          <p:nvPr/>
        </p:nvSpPr>
        <p:spPr>
          <a:xfrm>
            <a:off x="7393512" y="3898043"/>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11681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782125"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stretch>
            <a:fillRect/>
          </a:stretch>
        </p:blipFill>
        <p:spPr>
          <a:xfrm>
            <a:off x="-30042" y="3464806"/>
            <a:ext cx="6420010"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stretch>
            <a:fillRect/>
          </a:stretch>
        </p:blipFill>
        <p:spPr>
          <a:xfrm>
            <a:off x="6163734" y="4024760"/>
            <a:ext cx="6494771" cy="3432502"/>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420622" y="5237281"/>
            <a:ext cx="6706536" cy="2314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105085</TotalTime>
  <Words>12861</Words>
  <Application>Microsoft Office PowerPoint</Application>
  <PresentationFormat>Widescreen</PresentationFormat>
  <Paragraphs>2194</Paragraphs>
  <Slides>142</Slides>
  <Notes>142</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142</vt:i4>
      </vt:variant>
    </vt:vector>
  </HeadingPairs>
  <TitlesOfParts>
    <vt:vector size="153"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1404</cp:revision>
  <dcterms:created xsi:type="dcterms:W3CDTF">2013-12-09T01:29:59Z</dcterms:created>
  <dcterms:modified xsi:type="dcterms:W3CDTF">2024-01-03T02:15:39Z</dcterms:modified>
</cp:coreProperties>
</file>